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70" r:id="rId5"/>
  </p:sldMasterIdLst>
  <p:notesMasterIdLst>
    <p:notesMasterId r:id="rId9"/>
  </p:notesMasterIdLst>
  <p:handoutMasterIdLst>
    <p:handoutMasterId r:id="rId10"/>
  </p:handoutMasterIdLst>
  <p:sldIdLst>
    <p:sldId id="5599" r:id="rId6"/>
    <p:sldId id="6211" r:id="rId7"/>
    <p:sldId id="6207" r:id="rId8"/>
  </p:sldIdLst>
  <p:sldSz cx="15119350" cy="10691813"/>
  <p:notesSz cx="6792913" cy="992505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los UI" panose="020B0604020202020204" charset="-52"/>
      <p:regular r:id="rId17"/>
      <p:bold r:id="rId18"/>
    </p:embeddedFont>
    <p:embeddedFont>
      <p:font typeface="Golos UI Medium" panose="020B0604020202020204" pitchFamily="34" charset="-52"/>
      <p:regular r:id="rId19"/>
    </p:embeddedFont>
    <p:embeddedFont>
      <p:font typeface="Golos UI Medium" panose="020B0604020202020204" pitchFamily="34" charset="-52"/>
      <p:regular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Helvetica Light" panose="020B0604020202020204" charset="0"/>
      <p:regular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Trebuchet MS Обычный" panose="020B060402020202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  <p14:sldId id="6211"/>
            <p14:sldId id="6207"/>
          </p14:sldIdLst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937" userDrawn="1">
          <p15:clr>
            <a:srgbClr val="A4A3A4"/>
          </p15:clr>
        </p15:guide>
        <p15:guide id="2" pos="6871" userDrawn="1">
          <p15:clr>
            <a:srgbClr val="A4A3A4"/>
          </p15:clr>
        </p15:guide>
        <p15:guide id="3" pos="8345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1939" userDrawn="1">
          <p15:clr>
            <a:srgbClr val="A4A3A4"/>
          </p15:clr>
        </p15:guide>
        <p15:guide id="14" orient="horz" pos="465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374" userDrawn="1">
          <p15:clr>
            <a:srgbClr val="A4A3A4"/>
          </p15:clr>
        </p15:guide>
        <p15:guide id="20" orient="horz" pos="3163" userDrawn="1">
          <p15:clr>
            <a:srgbClr val="A4A3A4"/>
          </p15:clr>
        </p15:guide>
        <p15:guide id="22" orient="horz" pos="5431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576" userDrawn="1">
          <p15:clr>
            <a:srgbClr val="A4A3A4"/>
          </p15:clr>
        </p15:guide>
        <p15:guide id="29" orient="horz" pos="4365" userDrawn="1">
          <p15:clr>
            <a:srgbClr val="A4A3A4"/>
          </p15:clr>
        </p15:guide>
        <p15:guide id="30" pos="657" userDrawn="1">
          <p15:clr>
            <a:srgbClr val="5ACBF0"/>
          </p15:clr>
        </p15:guide>
        <p15:guide id="31" orient="horz" pos="918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07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243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6202" userDrawn="1">
          <p15:clr>
            <a:srgbClr val="A4A3A4"/>
          </p15:clr>
        </p15:guide>
        <p15:guide id="48" orient="horz" pos="1077" userDrawn="1">
          <p15:clr>
            <a:srgbClr val="A4A3A4"/>
          </p15:clr>
        </p15:guide>
        <p15:guide id="49" orient="horz" pos="2279" userDrawn="1">
          <p15:clr>
            <a:srgbClr val="A4A3A4"/>
          </p15:clr>
        </p15:guide>
        <p15:guide id="50" orient="horz" pos="4003" userDrawn="1">
          <p15:clr>
            <a:srgbClr val="A4A3A4"/>
          </p15:clr>
        </p15:guide>
        <p15:guide id="51" orient="horz" pos="4433" userDrawn="1">
          <p15:clr>
            <a:srgbClr val="A4A3A4"/>
          </p15:clr>
        </p15:guide>
        <p15:guide id="52" orient="horz" pos="6384" userDrawn="1">
          <p15:clr>
            <a:srgbClr val="A4A3A4"/>
          </p15:clr>
        </p15:guide>
        <p15:guide id="53" orient="horz" pos="4660" userDrawn="1">
          <p15:clr>
            <a:srgbClr val="A4A3A4"/>
          </p15:clr>
        </p15:guide>
        <p15:guide id="54" orient="horz" pos="3458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819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74" userDrawn="1">
          <p15:clr>
            <a:srgbClr val="A4A3A4"/>
          </p15:clr>
        </p15:guide>
        <p15:guide id="60" orient="horz" pos="487" userDrawn="1">
          <p15:clr>
            <a:srgbClr val="A4A3A4"/>
          </p15:clr>
        </p15:guide>
        <p15:guide id="61" pos="2358" userDrawn="1">
          <p15:clr>
            <a:srgbClr val="A4A3A4"/>
          </p15:clr>
        </p15:guide>
        <p15:guide id="62" pos="4535" userDrawn="1">
          <p15:clr>
            <a:srgbClr val="A4A3A4"/>
          </p15:clr>
        </p15:guide>
        <p15:guide id="63" orient="horz" pos="2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3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2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FFFE"/>
    <a:srgbClr val="000001"/>
    <a:srgbClr val="959595"/>
    <a:srgbClr val="000000"/>
    <a:srgbClr val="8FAADC"/>
    <a:srgbClr val="B5BED0"/>
    <a:srgbClr val="BDD7EE"/>
    <a:srgbClr val="EF6B6B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23" autoAdjust="0"/>
    <p:restoredTop sz="96362" autoAdjust="0"/>
  </p:normalViewPr>
  <p:slideViewPr>
    <p:cSldViewPr snapToGrid="0" snapToObjects="1">
      <p:cViewPr varScale="1">
        <p:scale>
          <a:sx n="73" d="100"/>
          <a:sy n="73" d="100"/>
        </p:scale>
        <p:origin x="1458" y="90"/>
      </p:cViewPr>
      <p:guideLst>
        <p:guide orient="horz" pos="2937"/>
        <p:guide pos="6871"/>
        <p:guide pos="8345"/>
        <p:guide pos="1814"/>
        <p:guide orient="horz" pos="1939"/>
        <p:guide orient="horz" pos="465"/>
        <p:guide pos="5601"/>
        <p:guide pos="5374"/>
        <p:guide orient="horz" pos="3163"/>
        <p:guide orient="horz" pos="5431"/>
        <p:guide pos="7710"/>
        <p:guide pos="8890"/>
        <p:guide pos="4467"/>
        <p:guide orient="horz" pos="1576"/>
        <p:guide orient="horz" pos="4365"/>
        <p:guide pos="657"/>
        <p:guide orient="horz" pos="918"/>
        <p:guide pos="9185"/>
        <p:guide pos="4989"/>
        <p:guide orient="horz" pos="5227"/>
        <p:guide pos="2607"/>
        <p:guide pos="339"/>
        <p:guide pos="7597"/>
        <p:guide orient="horz" pos="2438"/>
        <p:guide orient="horz" pos="2415"/>
        <p:guide orient="horz" pos="215"/>
        <p:guide orient="horz" pos="6202"/>
        <p:guide orient="horz" pos="1077"/>
        <p:guide orient="horz" pos="2279"/>
        <p:guide orient="horz" pos="4003"/>
        <p:guide orient="horz" pos="4433"/>
        <p:guide orient="horz" pos="6384"/>
        <p:guide orient="horz" pos="4660"/>
        <p:guide orient="horz" pos="3458"/>
        <p:guide pos="6554"/>
        <p:guide orient="horz" pos="5000"/>
        <p:guide orient="horz" pos="4819"/>
        <p:guide pos="9117"/>
        <p:guide pos="3174"/>
        <p:guide orient="horz" pos="487"/>
        <p:guide pos="2358"/>
        <p:guide pos="4535"/>
        <p:guide orient="horz" pos="27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7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1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04.04.2025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7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1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9" y="4714419"/>
            <a:ext cx="4981471" cy="4466274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453570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453571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54662320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0545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712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1" r:id="rId1"/>
    <p:sldLayoutId id="2147484772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4036128" y="158416"/>
            <a:ext cx="3148003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3AFDFC31-0342-488F-8DEE-B56729A404B2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lang="ru-RU" sz="1200" dirty="0">
              <a:solidFill>
                <a:prstClr val="black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D44460-791E-4051-8810-36175BEBD25F}"/>
              </a:ext>
            </a:extLst>
          </p:cNvPr>
          <p:cNvSpPr txBox="1"/>
          <p:nvPr/>
        </p:nvSpPr>
        <p:spPr>
          <a:xfrm>
            <a:off x="8429832" y="1246098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194" name="Рисунок 193">
            <a:extLst>
              <a:ext uri="{FF2B5EF4-FFF2-40B4-BE49-F238E27FC236}">
                <a16:creationId xmlns:a16="http://schemas.microsoft.com/office/drawing/2014/main" id="{A2B269D5-F8C3-4B31-80E7-2E382422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89706" y="1142418"/>
            <a:ext cx="445997" cy="481071"/>
          </a:xfrm>
          <a:prstGeom prst="rect">
            <a:avLst/>
          </a:prstGeom>
        </p:spPr>
      </p:pic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98117D41-FBC9-4F59-A5F3-336E41A13E51}"/>
              </a:ext>
            </a:extLst>
          </p:cNvPr>
          <p:cNvSpPr>
            <a:spLocks noChangeAspect="1"/>
          </p:cNvSpPr>
          <p:nvPr/>
        </p:nvSpPr>
        <p:spPr>
          <a:xfrm>
            <a:off x="7911006" y="1735693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196" name="object 94">
            <a:extLst>
              <a:ext uri="{FF2B5EF4-FFF2-40B4-BE49-F238E27FC236}">
                <a16:creationId xmlns:a16="http://schemas.microsoft.com/office/drawing/2014/main" id="{411C934A-8039-438E-BDD5-A6F4381C1497}"/>
              </a:ext>
            </a:extLst>
          </p:cNvPr>
          <p:cNvSpPr txBox="1"/>
          <p:nvPr/>
        </p:nvSpPr>
        <p:spPr>
          <a:xfrm>
            <a:off x="8205613" y="2014480"/>
            <a:ext cx="1543131" cy="554625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*all*</a:t>
            </a:r>
            <a:endParaRPr kumimoji="0" lang="ru-RU" sz="3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87" name="Прямоугольник: скругленные углы 346">
            <a:extLst>
              <a:ext uri="{FF2B5EF4-FFF2-40B4-BE49-F238E27FC236}">
                <a16:creationId xmlns:a16="http://schemas.microsoft.com/office/drawing/2014/main" id="{790C25A4-F354-4B82-AD59-69B38E9A52A8}"/>
              </a:ext>
            </a:extLst>
          </p:cNvPr>
          <p:cNvSpPr/>
          <p:nvPr/>
        </p:nvSpPr>
        <p:spPr>
          <a:xfrm>
            <a:off x="13441057" y="36299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7ABCEEC-0C74-497C-9CFB-64F4AC6EC38C}"/>
              </a:ext>
            </a:extLst>
          </p:cNvPr>
          <p:cNvSpPr txBox="1"/>
          <p:nvPr/>
        </p:nvSpPr>
        <p:spPr>
          <a:xfrm>
            <a:off x="13300218" y="36210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4-5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89" name="TextBox 42">
            <a:extLst>
              <a:ext uri="{FF2B5EF4-FFF2-40B4-BE49-F238E27FC236}">
                <a16:creationId xmlns:a16="http://schemas.microsoft.com/office/drawing/2014/main" id="{8A391315-3253-45A5-B5EF-83715E3A1815}"/>
              </a:ext>
            </a:extLst>
          </p:cNvPr>
          <p:cNvSpPr txBox="1"/>
          <p:nvPr/>
        </p:nvSpPr>
        <p:spPr>
          <a:xfrm>
            <a:off x="11610000" y="2908800"/>
            <a:ext cx="1936141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*ao1*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0" name="TextBox 43">
            <a:extLst>
              <a:ext uri="{FF2B5EF4-FFF2-40B4-BE49-F238E27FC236}">
                <a16:creationId xmlns:a16="http://schemas.microsoft.com/office/drawing/2014/main" id="{EC86E122-0985-4D2B-BD5F-1EB71DCBCE10}"/>
              </a:ext>
            </a:extLst>
          </p:cNvPr>
          <p:cNvSpPr txBox="1"/>
          <p:nvPr/>
        </p:nvSpPr>
        <p:spPr>
          <a:xfrm>
            <a:off x="11610000" y="3268800"/>
            <a:ext cx="1662413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1" name="TextBox 44">
            <a:extLst>
              <a:ext uri="{FF2B5EF4-FFF2-40B4-BE49-F238E27FC236}">
                <a16:creationId xmlns:a16="http://schemas.microsoft.com/office/drawing/2014/main" id="{1E7B8B1D-243F-4DD6-BB07-B468E8BA642C}"/>
              </a:ext>
            </a:extLst>
          </p:cNvPr>
          <p:cNvSpPr txBox="1"/>
          <p:nvPr/>
        </p:nvSpPr>
        <p:spPr>
          <a:xfrm>
            <a:off x="11608705" y="3628800"/>
            <a:ext cx="1935115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2" name="object 94">
            <a:extLst>
              <a:ext uri="{FF2B5EF4-FFF2-40B4-BE49-F238E27FC236}">
                <a16:creationId xmlns:a16="http://schemas.microsoft.com/office/drawing/2014/main" id="{D5F3958C-AA81-4F86-A4B3-E35A3439A0E6}"/>
              </a:ext>
            </a:extLst>
          </p:cNvPr>
          <p:cNvSpPr txBox="1"/>
          <p:nvPr/>
        </p:nvSpPr>
        <p:spPr>
          <a:xfrm>
            <a:off x="8238306" y="2908800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3" name="object 94">
            <a:extLst>
              <a:ext uri="{FF2B5EF4-FFF2-40B4-BE49-F238E27FC236}">
                <a16:creationId xmlns:a16="http://schemas.microsoft.com/office/drawing/2014/main" id="{1C1BE62A-B52E-4B69-A826-79F235E2A081}"/>
              </a:ext>
            </a:extLst>
          </p:cNvPr>
          <p:cNvSpPr txBox="1"/>
          <p:nvPr/>
        </p:nvSpPr>
        <p:spPr>
          <a:xfrm>
            <a:off x="9795524" y="2866608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394" name="object 94">
            <a:extLst>
              <a:ext uri="{FF2B5EF4-FFF2-40B4-BE49-F238E27FC236}">
                <a16:creationId xmlns:a16="http://schemas.microsoft.com/office/drawing/2014/main" id="{DDA83AC5-832A-4B11-9407-D03A3456DFB8}"/>
              </a:ext>
            </a:extLst>
          </p:cNvPr>
          <p:cNvSpPr txBox="1"/>
          <p:nvPr/>
        </p:nvSpPr>
        <p:spPr>
          <a:xfrm>
            <a:off x="8236800" y="3268441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25550" fontAlgn="b"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5" name="object 94">
            <a:extLst>
              <a:ext uri="{FF2B5EF4-FFF2-40B4-BE49-F238E27FC236}">
                <a16:creationId xmlns:a16="http://schemas.microsoft.com/office/drawing/2014/main" id="{9D8F7E16-E0BF-432B-B8EA-BAE4112FC390}"/>
              </a:ext>
            </a:extLst>
          </p:cNvPr>
          <p:cNvSpPr txBox="1"/>
          <p:nvPr/>
        </p:nvSpPr>
        <p:spPr>
          <a:xfrm>
            <a:off x="10533600" y="290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*top1*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1C6F6E67-DADC-4D28-8948-53C8CAD604BA}"/>
              </a:ext>
            </a:extLst>
          </p:cNvPr>
          <p:cNvSpPr txBox="1"/>
          <p:nvPr/>
        </p:nvSpPr>
        <p:spPr>
          <a:xfrm>
            <a:off x="10533600" y="3268800"/>
            <a:ext cx="572400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*top2*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957547F3-4018-4C4A-BFA5-99C58682DE93}"/>
              </a:ext>
            </a:extLst>
          </p:cNvPr>
          <p:cNvSpPr txBox="1"/>
          <p:nvPr/>
        </p:nvSpPr>
        <p:spPr>
          <a:xfrm>
            <a:off x="10533600" y="362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*top3*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98" name="Прямая соединительная линия 397">
            <a:extLst>
              <a:ext uri="{FF2B5EF4-FFF2-40B4-BE49-F238E27FC236}">
                <a16:creationId xmlns:a16="http://schemas.microsoft.com/office/drawing/2014/main" id="{0CC6928E-9429-4240-A2E5-CDBF786942FD}"/>
              </a:ext>
            </a:extLst>
          </p:cNvPr>
          <p:cNvCxnSpPr>
            <a:cxnSpLocks/>
          </p:cNvCxnSpPr>
          <p:nvPr/>
        </p:nvCxnSpPr>
        <p:spPr>
          <a:xfrm>
            <a:off x="8214729" y="3269670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Прямая соединительная линия 398">
            <a:extLst>
              <a:ext uri="{FF2B5EF4-FFF2-40B4-BE49-F238E27FC236}">
                <a16:creationId xmlns:a16="http://schemas.microsoft.com/office/drawing/2014/main" id="{89348446-1A71-4C04-930D-082CFC596519}"/>
              </a:ext>
            </a:extLst>
          </p:cNvPr>
          <p:cNvCxnSpPr>
            <a:cxnSpLocks/>
          </p:cNvCxnSpPr>
          <p:nvPr/>
        </p:nvCxnSpPr>
        <p:spPr>
          <a:xfrm>
            <a:off x="8216103" y="3624247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bject 94">
            <a:extLst>
              <a:ext uri="{FF2B5EF4-FFF2-40B4-BE49-F238E27FC236}">
                <a16:creationId xmlns:a16="http://schemas.microsoft.com/office/drawing/2014/main" id="{8F90CAAD-2D01-439B-8A9A-FEEC5161FA92}"/>
              </a:ext>
            </a:extLst>
          </p:cNvPr>
          <p:cNvSpPr txBox="1"/>
          <p:nvPr/>
        </p:nvSpPr>
        <p:spPr>
          <a:xfrm>
            <a:off x="8235542" y="36288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401" name="object 94">
            <a:extLst>
              <a:ext uri="{FF2B5EF4-FFF2-40B4-BE49-F238E27FC236}">
                <a16:creationId xmlns:a16="http://schemas.microsoft.com/office/drawing/2014/main" id="{69495E44-3FF6-42DB-8F51-E006AC82C957}"/>
              </a:ext>
            </a:extLst>
          </p:cNvPr>
          <p:cNvSpPr txBox="1"/>
          <p:nvPr/>
        </p:nvSpPr>
        <p:spPr>
          <a:xfrm>
            <a:off x="10812030" y="1799680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2" name="object 94">
            <a:extLst>
              <a:ext uri="{FF2B5EF4-FFF2-40B4-BE49-F238E27FC236}">
                <a16:creationId xmlns:a16="http://schemas.microsoft.com/office/drawing/2014/main" id="{40B0CE93-83EE-425F-ACB4-FF64F391223E}"/>
              </a:ext>
            </a:extLst>
          </p:cNvPr>
          <p:cNvSpPr txBox="1"/>
          <p:nvPr/>
        </p:nvSpPr>
        <p:spPr>
          <a:xfrm>
            <a:off x="11949575" y="1800000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3" name="object 94">
            <a:extLst>
              <a:ext uri="{FF2B5EF4-FFF2-40B4-BE49-F238E27FC236}">
                <a16:creationId xmlns:a16="http://schemas.microsoft.com/office/drawing/2014/main" id="{FF55CEC6-713A-4B50-AE10-065023642CA6}"/>
              </a:ext>
            </a:extLst>
          </p:cNvPr>
          <p:cNvSpPr txBox="1"/>
          <p:nvPr/>
        </p:nvSpPr>
        <p:spPr>
          <a:xfrm>
            <a:off x="10796450" y="2140563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*clos*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BF6A2170-E0B5-4F31-9552-6525D6E7E4B9}"/>
              </a:ext>
            </a:extLst>
          </p:cNvPr>
          <p:cNvSpPr txBox="1"/>
          <p:nvPr/>
        </p:nvSpPr>
        <p:spPr>
          <a:xfrm>
            <a:off x="11982476" y="2134520"/>
            <a:ext cx="981835" cy="314559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5" name="Таблица 3">
            <a:extLst>
              <a:ext uri="{FF2B5EF4-FFF2-40B4-BE49-F238E27FC236}">
                <a16:creationId xmlns:a16="http://schemas.microsoft.com/office/drawing/2014/main" id="{F034BBE2-8303-4ADC-9677-324461C8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454362"/>
              </p:ext>
            </p:extLst>
          </p:nvPr>
        </p:nvGraphicFramePr>
        <p:xfrm>
          <a:off x="10383597" y="1755537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6" name="TextBox 405">
            <a:extLst>
              <a:ext uri="{FF2B5EF4-FFF2-40B4-BE49-F238E27FC236}">
                <a16:creationId xmlns:a16="http://schemas.microsoft.com/office/drawing/2014/main" id="{7524D750-A4C2-42A9-AB42-3C843788C293}"/>
              </a:ext>
            </a:extLst>
          </p:cNvPr>
          <p:cNvSpPr txBox="1"/>
          <p:nvPr/>
        </p:nvSpPr>
        <p:spPr>
          <a:xfrm>
            <a:off x="8361461" y="1849540"/>
            <a:ext cx="1389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45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cs typeface="Golos UI Medium" panose="020B0604020202020204" charset="-52"/>
              </a:rPr>
              <a:t>Всего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2F4C708B-2BFC-4A66-94FD-A825261C81F0}"/>
              </a:ext>
            </a:extLst>
          </p:cNvPr>
          <p:cNvSpPr txBox="1"/>
          <p:nvPr/>
        </p:nvSpPr>
        <p:spPr>
          <a:xfrm>
            <a:off x="9538957" y="2133137"/>
            <a:ext cx="133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Golos UI Medium" panose="020B0604020202020204" charset="-52"/>
                <a:cs typeface="Golos UI Medium" panose="020B0604020202020204" charset="-52"/>
              </a:rPr>
              <a:t>*</a:t>
            </a:r>
            <a:r>
              <a:rPr lang="en-US" sz="2400" dirty="0" err="1">
                <a:latin typeface="Golos UI Medium" panose="020B0604020202020204" charset="-52"/>
                <a:cs typeface="Golos UI Medium" panose="020B0604020202020204" charset="-52"/>
              </a:rPr>
              <a:t>allper</a:t>
            </a:r>
            <a:r>
              <a:rPr lang="en-US" sz="2400" dirty="0">
                <a:latin typeface="Golos UI Medium" panose="020B0604020202020204" charset="-52"/>
                <a:cs typeface="Golos UI Medium" panose="020B0604020202020204" charset="-52"/>
              </a:rPr>
              <a:t>*</a:t>
            </a:r>
            <a:endParaRPr lang="ru-RU" sz="2400" dirty="0">
              <a:latin typeface="Golos UI Medium" panose="020B0604020202020204" charset="-52"/>
              <a:cs typeface="Golos UI Medium" panose="020B0604020202020204" charset="-52"/>
            </a:endParaRPr>
          </a:p>
        </p:txBody>
      </p:sp>
      <p:sp>
        <p:nvSpPr>
          <p:cNvPr id="197" name="object 94">
            <a:extLst>
              <a:ext uri="{FF2B5EF4-FFF2-40B4-BE49-F238E27FC236}">
                <a16:creationId xmlns:a16="http://schemas.microsoft.com/office/drawing/2014/main" id="{569E5ED8-046B-4C58-862E-FFDA3FBAF4C1}"/>
              </a:ext>
            </a:extLst>
          </p:cNvPr>
          <p:cNvSpPr txBox="1"/>
          <p:nvPr/>
        </p:nvSpPr>
        <p:spPr>
          <a:xfrm>
            <a:off x="11970322" y="2142000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*work*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43176" y="1866376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239945"/>
              </p:ext>
            </p:extLst>
          </p:nvPr>
        </p:nvGraphicFramePr>
        <p:xfrm>
          <a:off x="540897" y="8626358"/>
          <a:ext cx="6816103" cy="1696978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15682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*top1*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53181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*top2*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549486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*top3*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58864"/>
            <a:ext cx="5150432" cy="1375957"/>
            <a:chOff x="608214" y="1482949"/>
            <a:chExt cx="4421054" cy="1235601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3029978" y="1672330"/>
              <a:ext cx="1120976" cy="1046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*all*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>
                  <a:solidFill>
                    <a:srgbClr val="000000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chemeClr val="bg2">
                      <a:lumMod val="75000"/>
                    </a:schemeClr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r>
                <a:rPr lang="en-US" sz="2000" dirty="0" err="1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allper</a:t>
              </a:r>
              <a:r>
                <a:rPr lang="en-US" sz="2000" dirty="0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095495" y="1482949"/>
              <a:ext cx="933773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Удельное количество  в пересчёте на 1 000 жителей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17230"/>
              </p:ext>
            </p:extLst>
          </p:nvPr>
        </p:nvGraphicFramePr>
        <p:xfrm>
          <a:off x="550227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7" name="Овал 76">
            <a:extLst>
              <a:ext uri="{FF2B5EF4-FFF2-40B4-BE49-F238E27FC236}">
                <a16:creationId xmlns:a16="http://schemas.microsoft.com/office/drawing/2014/main" id="{FAAD00A1-86E1-45B9-B519-BDDB4B3AF45F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8" name="Таблица 77">
            <a:extLst>
              <a:ext uri="{FF2B5EF4-FFF2-40B4-BE49-F238E27FC236}">
                <a16:creationId xmlns:a16="http://schemas.microsoft.com/office/drawing/2014/main" id="{1F79DFEC-3406-4CE3-A25A-9A7E34365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44835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45960723-608F-4945-8A36-3906711FBAD8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EA94FC28-6CCC-4D36-BDD6-9C91317A0434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1" name="Таблица 80">
            <a:extLst>
              <a:ext uri="{FF2B5EF4-FFF2-40B4-BE49-F238E27FC236}">
                <a16:creationId xmlns:a16="http://schemas.microsoft.com/office/drawing/2014/main" id="{242AFE6B-2B75-4697-A16B-7314B3E8E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60893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F7B1026-C786-4D55-AE9E-64C214AB8719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EBAF3B7C-6DC0-4873-91D9-E1E7A5BAE340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4" name="Таблица 83">
            <a:extLst>
              <a:ext uri="{FF2B5EF4-FFF2-40B4-BE49-F238E27FC236}">
                <a16:creationId xmlns:a16="http://schemas.microsoft.com/office/drawing/2014/main" id="{D5543C17-23BD-44C7-AB5E-768C42F37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56653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2BED5848-DC99-4CED-B6CE-68850C1A0074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DE9B7FD4-050B-4992-8861-7E74E3B3174D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7" name="Таблица 86">
            <a:extLst>
              <a:ext uri="{FF2B5EF4-FFF2-40B4-BE49-F238E27FC236}">
                <a16:creationId xmlns:a16="http://schemas.microsoft.com/office/drawing/2014/main" id="{6735028E-C897-4C81-8152-8756625BD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162391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1BA12041-EF32-46D1-8D07-999004C3E2BA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68A960D9-1DCD-4EFB-ACE5-A7132B3ACAE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0" name="Таблица 89">
            <a:extLst>
              <a:ext uri="{FF2B5EF4-FFF2-40B4-BE49-F238E27FC236}">
                <a16:creationId xmlns:a16="http://schemas.microsoft.com/office/drawing/2014/main" id="{06D9127C-F8BE-464C-A0DD-709FB94C2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196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1E983FA4-BA77-42F9-B7FB-97C1BBC2E8EC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C2B484DB-7336-484C-BF7F-87AF0AB4BEFE}"/>
              </a:ext>
            </a:extLst>
          </p:cNvPr>
          <p:cNvCxnSpPr>
            <a:cxnSpLocks/>
            <a:stCxn id="80" idx="2"/>
            <a:endCxn id="80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66605CF6-4E2E-4E78-9F40-701A84EC1904}"/>
              </a:ext>
            </a:extLst>
          </p:cNvPr>
          <p:cNvCxnSpPr>
            <a:cxnSpLocks/>
            <a:stCxn id="89" idx="2"/>
            <a:endCxn id="89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Прямая соединительная линия 93">
            <a:extLst>
              <a:ext uri="{FF2B5EF4-FFF2-40B4-BE49-F238E27FC236}">
                <a16:creationId xmlns:a16="http://schemas.microsoft.com/office/drawing/2014/main" id="{60A07ACC-07AF-437E-BEA7-80EADDB93687}"/>
              </a:ext>
            </a:extLst>
          </p:cNvPr>
          <p:cNvCxnSpPr>
            <a:cxnSpLocks/>
            <a:stCxn id="86" idx="2"/>
            <a:endCxn id="86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C038D7FA-E720-4B52-B292-4EFC1CE620EF}"/>
              </a:ext>
            </a:extLst>
          </p:cNvPr>
          <p:cNvCxnSpPr>
            <a:cxnSpLocks/>
            <a:stCxn id="83" idx="2"/>
            <a:endCxn id="83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Овал 95">
            <a:extLst>
              <a:ext uri="{FF2B5EF4-FFF2-40B4-BE49-F238E27FC236}">
                <a16:creationId xmlns:a16="http://schemas.microsoft.com/office/drawing/2014/main" id="{A607FDB9-FFD6-48DA-8A37-DAEC34ED26C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96">
            <a:extLst>
              <a:ext uri="{FF2B5EF4-FFF2-40B4-BE49-F238E27FC236}">
                <a16:creationId xmlns:a16="http://schemas.microsoft.com/office/drawing/2014/main" id="{CF49EB0B-10D2-4FC2-A044-0B786649B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97975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75C4E762-B466-4638-AC48-E7EA7E8FDDB2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CD924B7F-B2F1-4EEB-9E52-4BA8C296E9C3}"/>
              </a:ext>
            </a:extLst>
          </p:cNvPr>
          <p:cNvCxnSpPr>
            <a:cxnSpLocks/>
            <a:stCxn id="96" idx="2"/>
            <a:endCxn id="96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06EEBDC7-A6DE-4D75-A806-B7E14B302B15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AC73F65A-D156-4C42-8559-35BC7A40D49A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0156026A-FFAF-40DF-BF1A-E34F1E896D16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1" name="Таблица 130">
            <a:extLst>
              <a:ext uri="{FF2B5EF4-FFF2-40B4-BE49-F238E27FC236}">
                <a16:creationId xmlns:a16="http://schemas.microsoft.com/office/drawing/2014/main" id="{FF3734B7-D8D1-4DDC-B7D7-0854BB30B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2916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9" name="Овал 138">
            <a:extLst>
              <a:ext uri="{FF2B5EF4-FFF2-40B4-BE49-F238E27FC236}">
                <a16:creationId xmlns:a16="http://schemas.microsoft.com/office/drawing/2014/main" id="{71FADA81-337E-424F-B77A-66BBB42CF079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0" name="Таблица 139">
            <a:extLst>
              <a:ext uri="{FF2B5EF4-FFF2-40B4-BE49-F238E27FC236}">
                <a16:creationId xmlns:a16="http://schemas.microsoft.com/office/drawing/2014/main" id="{5C685048-8CBD-4691-98DC-DA83CE35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304985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E58418D-86A7-46FA-86AD-209B481250DA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0A5270F4-A3B2-475F-A76A-23D7F8FE0302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Овал 142">
            <a:extLst>
              <a:ext uri="{FF2B5EF4-FFF2-40B4-BE49-F238E27FC236}">
                <a16:creationId xmlns:a16="http://schemas.microsoft.com/office/drawing/2014/main" id="{6FF99247-4331-4826-9F12-ADF9DC91B2FC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4" name="Таблица 143">
            <a:extLst>
              <a:ext uri="{FF2B5EF4-FFF2-40B4-BE49-F238E27FC236}">
                <a16:creationId xmlns:a16="http://schemas.microsoft.com/office/drawing/2014/main" id="{25C153F3-06E4-4010-9EEE-840CDE372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609039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AFB41112-ECB6-44A1-A976-17FE7EBEE9D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46" name="Прямая соединительная линия 145">
            <a:extLst>
              <a:ext uri="{FF2B5EF4-FFF2-40B4-BE49-F238E27FC236}">
                <a16:creationId xmlns:a16="http://schemas.microsoft.com/office/drawing/2014/main" id="{32880513-E201-4DEC-A978-0AFE00FCE149}"/>
              </a:ext>
            </a:extLst>
          </p:cNvPr>
          <p:cNvCxnSpPr>
            <a:cxnSpLocks/>
            <a:stCxn id="143" idx="2"/>
            <a:endCxn id="143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Овал 146">
            <a:extLst>
              <a:ext uri="{FF2B5EF4-FFF2-40B4-BE49-F238E27FC236}">
                <a16:creationId xmlns:a16="http://schemas.microsoft.com/office/drawing/2014/main" id="{9843E33B-C7B8-4F3A-A610-2BA222147635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8" name="Таблица 147">
            <a:extLst>
              <a:ext uri="{FF2B5EF4-FFF2-40B4-BE49-F238E27FC236}">
                <a16:creationId xmlns:a16="http://schemas.microsoft.com/office/drawing/2014/main" id="{7AF41763-78B6-4C6C-A1B1-F963460F5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96522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166495AC-C5FD-436A-A001-F195322F1A3E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83870096-D181-40E6-B2E4-5543EB47B9EA}"/>
              </a:ext>
            </a:extLst>
          </p:cNvPr>
          <p:cNvCxnSpPr>
            <a:cxnSpLocks/>
            <a:stCxn id="147" idx="2"/>
            <a:endCxn id="147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Овал 150">
            <a:extLst>
              <a:ext uri="{FF2B5EF4-FFF2-40B4-BE49-F238E27FC236}">
                <a16:creationId xmlns:a16="http://schemas.microsoft.com/office/drawing/2014/main" id="{AD1D9577-0614-4BF6-B4B1-90407394149A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52" name="Таблица 151">
            <a:extLst>
              <a:ext uri="{FF2B5EF4-FFF2-40B4-BE49-F238E27FC236}">
                <a16:creationId xmlns:a16="http://schemas.microsoft.com/office/drawing/2014/main" id="{FBBBE0DF-2E5B-4CBA-B1EF-E8F3AECA8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113574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FE3DCA06-8087-4C3E-AC7F-81BF576EEE6A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EDA760EB-23F7-4AFC-BF01-9058D56480AE}"/>
              </a:ext>
            </a:extLst>
          </p:cNvPr>
          <p:cNvCxnSpPr>
            <a:cxnSpLocks/>
            <a:stCxn id="151" idx="2"/>
            <a:endCxn id="151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3FBC3569-CA3E-41BE-B9CC-33E2F060D003}"/>
              </a:ext>
            </a:extLst>
          </p:cNvPr>
          <p:cNvCxnSpPr>
            <a:cxnSpLocks/>
            <a:stCxn id="77" idx="2"/>
            <a:endCxn id="77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2056072"/>
              </p:ext>
            </p:extLst>
          </p:nvPr>
        </p:nvGraphicFramePr>
        <p:xfrm>
          <a:off x="625642" y="2767893"/>
          <a:ext cx="5354372" cy="5299165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Предыдущий период</a:t>
                      </a: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7517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44608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404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96739369-537E-4105-91A6-C622F3D3E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221" y="315460"/>
            <a:ext cx="438150" cy="476250"/>
          </a:xfrm>
          <a:prstGeom prst="rect">
            <a:avLst/>
          </a:prstGeom>
        </p:spPr>
      </p:pic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CA6CD7DB-0F56-4234-954E-295FC4D4B1F3}"/>
              </a:ext>
            </a:extLst>
          </p:cNvPr>
          <p:cNvSpPr/>
          <p:nvPr/>
        </p:nvSpPr>
        <p:spPr>
          <a:xfrm>
            <a:off x="4197262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 Обращения граждан. 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28D342F0-78A9-4726-8959-F7B0858BA4C9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17CC997-9E4F-4894-881A-2D14B65C6172}"/>
              </a:ext>
            </a:extLst>
          </p:cNvPr>
          <p:cNvSpPr txBox="1"/>
          <p:nvPr/>
        </p:nvSpPr>
        <p:spPr>
          <a:xfrm>
            <a:off x="503946" y="10407340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Аналогичный период за предыдущие сутки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877243-9904-4776-BEE1-28651159A27E}"/>
              </a:ext>
            </a:extLst>
          </p:cNvPr>
          <p:cNvSpPr txBox="1"/>
          <p:nvPr/>
        </p:nvSpPr>
        <p:spPr>
          <a:xfrm>
            <a:off x="5353050" y="8718759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2FA98D-9259-4924-82A3-53DC0E9E8533}"/>
              </a:ext>
            </a:extLst>
          </p:cNvPr>
          <p:cNvSpPr/>
          <p:nvPr/>
        </p:nvSpPr>
        <p:spPr>
          <a:xfrm>
            <a:off x="5311715" y="874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42A8EBC-2AC0-4221-9DBD-1D89B38D11B0}"/>
              </a:ext>
            </a:extLst>
          </p:cNvPr>
          <p:cNvSpPr txBox="1"/>
          <p:nvPr/>
        </p:nvSpPr>
        <p:spPr>
          <a:xfrm>
            <a:off x="5353050" y="9291030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38" name="Прямоугольник 137">
            <a:extLst>
              <a:ext uri="{FF2B5EF4-FFF2-40B4-BE49-F238E27FC236}">
                <a16:creationId xmlns:a16="http://schemas.microsoft.com/office/drawing/2014/main" id="{913D0885-A9CB-4D03-B92E-8ED2D016069C}"/>
              </a:ext>
            </a:extLst>
          </p:cNvPr>
          <p:cNvSpPr/>
          <p:nvPr/>
        </p:nvSpPr>
        <p:spPr>
          <a:xfrm>
            <a:off x="5311715" y="928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6F26F1E-BC07-4EFC-90C0-36E8459099FB}"/>
              </a:ext>
            </a:extLst>
          </p:cNvPr>
          <p:cNvSpPr txBox="1"/>
          <p:nvPr/>
        </p:nvSpPr>
        <p:spPr>
          <a:xfrm>
            <a:off x="5348899" y="9817961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621BCD26-BB78-4105-8691-04F5E4D86C20}"/>
              </a:ext>
            </a:extLst>
          </p:cNvPr>
          <p:cNvSpPr/>
          <p:nvPr/>
        </p:nvSpPr>
        <p:spPr>
          <a:xfrm>
            <a:off x="5307564" y="982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4824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4487E0-7997-4685-ADF5-B0DF5904A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774" y="315460"/>
            <a:ext cx="438150" cy="476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0ED0F-D555-4186-998A-D22CE2AD9488}"/>
              </a:ext>
            </a:extLst>
          </p:cNvPr>
          <p:cNvSpPr txBox="1"/>
          <p:nvPr/>
        </p:nvSpPr>
        <p:spPr>
          <a:xfrm>
            <a:off x="538163" y="1008485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 Детальная информация в разрезе районов направляется в адрес Префектур АО по поручению руководителя ДЖКХ г. Москвы с января 2024 года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C7ADC5-2E55-4F67-BA5B-244D2D1377D6}"/>
              </a:ext>
            </a:extLst>
          </p:cNvPr>
          <p:cNvSpPr/>
          <p:nvPr/>
        </p:nvSpPr>
        <p:spPr>
          <a:xfrm>
            <a:off x="4161768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 Обращения граждан </a:t>
            </a:r>
            <a:b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</a:b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основным темам*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A20B5A1-068B-4018-AAB2-EA0F61529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5296202"/>
              </p:ext>
            </p:extLst>
          </p:nvPr>
        </p:nvGraphicFramePr>
        <p:xfrm>
          <a:off x="538163" y="1738770"/>
          <a:ext cx="14040722" cy="7619533"/>
        </p:xfrm>
        <a:graphic>
          <a:graphicData uri="http://schemas.openxmlformats.org/drawingml/2006/table">
            <a:tbl>
              <a:tblPr/>
              <a:tblGrid>
                <a:gridCol w="679561">
                  <a:extLst>
                    <a:ext uri="{9D8B030D-6E8A-4147-A177-3AD203B41FA5}">
                      <a16:colId xmlns:a16="http://schemas.microsoft.com/office/drawing/2014/main" val="2898585062"/>
                    </a:ext>
                  </a:extLst>
                </a:gridCol>
                <a:gridCol w="3836688">
                  <a:extLst>
                    <a:ext uri="{9D8B030D-6E8A-4147-A177-3AD203B41FA5}">
                      <a16:colId xmlns:a16="http://schemas.microsoft.com/office/drawing/2014/main" val="46180916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971197355"/>
                    </a:ext>
                  </a:extLst>
                </a:gridCol>
                <a:gridCol w="580688">
                  <a:extLst>
                    <a:ext uri="{9D8B030D-6E8A-4147-A177-3AD203B41FA5}">
                      <a16:colId xmlns:a16="http://schemas.microsoft.com/office/drawing/2014/main" val="1544231824"/>
                    </a:ext>
                  </a:extLst>
                </a:gridCol>
                <a:gridCol w="778434">
                  <a:extLst>
                    <a:ext uri="{9D8B030D-6E8A-4147-A177-3AD203B41FA5}">
                      <a16:colId xmlns:a16="http://schemas.microsoft.com/office/drawing/2014/main" val="3178397373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2545448900"/>
                    </a:ext>
                  </a:extLst>
                </a:gridCol>
                <a:gridCol w="753888">
                  <a:extLst>
                    <a:ext uri="{9D8B030D-6E8A-4147-A177-3AD203B41FA5}">
                      <a16:colId xmlns:a16="http://schemas.microsoft.com/office/drawing/2014/main" val="679510842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706957025"/>
                    </a:ext>
                  </a:extLst>
                </a:gridCol>
                <a:gridCol w="838833">
                  <a:extLst>
                    <a:ext uri="{9D8B030D-6E8A-4147-A177-3AD203B41FA5}">
                      <a16:colId xmlns:a16="http://schemas.microsoft.com/office/drawing/2014/main" val="3350787097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3984465767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772780897"/>
                    </a:ext>
                  </a:extLst>
                </a:gridCol>
                <a:gridCol w="796361">
                  <a:extLst>
                    <a:ext uri="{9D8B030D-6E8A-4147-A177-3AD203B41FA5}">
                      <a16:colId xmlns:a16="http://schemas.microsoft.com/office/drawing/2014/main" val="2452753792"/>
                    </a:ext>
                  </a:extLst>
                </a:gridCol>
                <a:gridCol w="849452">
                  <a:extLst>
                    <a:ext uri="{9D8B030D-6E8A-4147-A177-3AD203B41FA5}">
                      <a16:colId xmlns:a16="http://schemas.microsoft.com/office/drawing/2014/main" val="2573036390"/>
                    </a:ext>
                  </a:extLst>
                </a:gridCol>
                <a:gridCol w="1529012">
                  <a:extLst>
                    <a:ext uri="{9D8B030D-6E8A-4147-A177-3AD203B41FA5}">
                      <a16:colId xmlns:a16="http://schemas.microsoft.com/office/drawing/2014/main" val="2723540306"/>
                    </a:ext>
                  </a:extLst>
                </a:gridCol>
              </a:tblGrid>
              <a:tr h="108841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93107"/>
                  </a:ext>
                </a:extLst>
              </a:tr>
              <a:tr h="509379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231036"/>
                  </a:ext>
                </a:extLst>
              </a:tr>
              <a:tr h="463867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91134"/>
                  </a:ext>
                </a:extLst>
              </a:tr>
              <a:tr h="51977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821426"/>
                  </a:ext>
                </a:extLst>
              </a:tr>
              <a:tr h="60739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8562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37789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77393"/>
                  </a:ext>
                </a:extLst>
              </a:tr>
              <a:tr h="50398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65953"/>
                  </a:ext>
                </a:extLst>
              </a:tr>
              <a:tr h="55263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661461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11255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991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20263"/>
                  </a:ext>
                </a:extLst>
              </a:tr>
              <a:tr h="761893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*tsuy*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86941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2267A47-D5FD-47BE-B63A-7F07620D7F57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9712298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122590</TotalTime>
  <Words>942</Words>
  <Application>Microsoft Office PowerPoint</Application>
  <PresentationFormat>Произвольный</PresentationFormat>
  <Paragraphs>322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3</vt:i4>
      </vt:variant>
    </vt:vector>
  </HeadingPairs>
  <TitlesOfParts>
    <vt:vector size="20" baseType="lpstr">
      <vt:lpstr>Golos UI</vt:lpstr>
      <vt:lpstr>Golos UI Medium</vt:lpstr>
      <vt:lpstr>Helvetica Light</vt:lpstr>
      <vt:lpstr>Helvetica</vt:lpstr>
      <vt:lpstr>Trebuchet MS</vt:lpstr>
      <vt:lpstr>Arial</vt:lpstr>
      <vt:lpstr>Helvetica Neue Medium</vt:lpstr>
      <vt:lpstr>Golos UI Medium</vt:lpstr>
      <vt:lpstr>Calibri</vt:lpstr>
      <vt:lpstr>Calibri Light</vt:lpstr>
      <vt:lpstr>Trebuchet MS Обычный</vt:lpstr>
      <vt:lpstr>Wingdings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9352</cp:revision>
  <cp:lastPrinted>2024-10-23T13:42:28Z</cp:lastPrinted>
  <dcterms:modified xsi:type="dcterms:W3CDTF">2025-04-04T09:02:32Z</dcterms:modified>
</cp:coreProperties>
</file>